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62" d="100"/>
          <a:sy n="62" d="100"/>
        </p:scale>
        <p:origin x="1446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560" y="180000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9120" y="180000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409032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560" y="409032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9120" y="409032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576000"/>
            <a:ext cx="7200000" cy="333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14"/>
          <a:stretch/>
        </p:blipFill>
        <p:spPr>
          <a:xfrm>
            <a:off x="720" y="720"/>
            <a:ext cx="10079640" cy="755964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6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6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Arial"/>
              </a:rPr>
              <a:t>&lt;date/time&gt;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Arial"/>
              </a:rPr>
              <a:t>&lt;footer&gt;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0E6E9F4E-C11A-4690-AB61-8B88EF5DCDFF}" type="slidenum">
              <a:rPr lang="en-US" sz="1400" b="0" strike="noStrike" spc="-1">
                <a:latin typeface="Arial"/>
              </a:rPr>
              <a:t>‹#›</a:t>
            </a:fld>
            <a:endParaRPr lang="en-US" sz="14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tteosan1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cebook.com/groups/264575245517043" TargetMode="External"/><Relationship Id="rId2" Type="http://schemas.openxmlformats.org/officeDocument/2006/relationships/hyperlink" Target="https://sites.google.com/view/finmark202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THIS IS ME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4000" y="1800000"/>
            <a:ext cx="9072000" cy="44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algn="just"/>
            <a:r>
              <a:rPr lang="en-US" sz="3200" b="0" strike="noStrike" spc="-1" dirty="0">
                <a:latin typeface="Baskerville"/>
              </a:rPr>
              <a:t>I’m </a:t>
            </a:r>
            <a:r>
              <a:rPr lang="en-US" sz="3200" b="1" strike="noStrike" spc="-1" dirty="0">
                <a:latin typeface="Baskerville"/>
              </a:rPr>
              <a:t>Matteo Sani</a:t>
            </a:r>
            <a:r>
              <a:rPr lang="en-US" sz="3200" b="0" strike="noStrike" spc="-1" dirty="0">
                <a:latin typeface="Baskerville"/>
              </a:rPr>
              <a:t>, former Researcher in High Energy Physics @ University of California San Diego and CERN. </a:t>
            </a:r>
            <a:endParaRPr lang="en-US" sz="3200" b="0" strike="noStrike" spc="-1" dirty="0">
              <a:latin typeface="Arial"/>
            </a:endParaRPr>
          </a:p>
          <a:p>
            <a:pPr algn="just"/>
            <a:r>
              <a:rPr lang="en-US" sz="3200" b="0" strike="noStrike" spc="-1" dirty="0">
                <a:latin typeface="Baskerville"/>
              </a:rPr>
              <a:t>In 2017 I joined the Quantitative Group of MPS Capital Services. Since 2019 I am in charge of the “coding” part of the Financial Market Course.</a:t>
            </a:r>
            <a:endParaRPr lang="en-US" sz="3200" b="0" strike="noStrike" spc="-1" dirty="0">
              <a:latin typeface="Arial"/>
            </a:endParaRPr>
          </a:p>
          <a:p>
            <a:pPr algn="just"/>
            <a:endParaRPr lang="en-US" sz="3200" b="0" strike="noStrike" spc="-1" dirty="0">
              <a:latin typeface="Arial"/>
            </a:endParaRPr>
          </a:p>
          <a:p>
            <a:pPr algn="just"/>
            <a:r>
              <a:rPr lang="en-US" sz="3200" b="0" strike="noStrike" spc="-1" dirty="0">
                <a:latin typeface="Baskerville"/>
              </a:rPr>
              <a:t>Email address:</a:t>
            </a:r>
            <a:endParaRPr lang="en-US" sz="3200" b="0" strike="noStrike" spc="-1" dirty="0">
              <a:latin typeface="Arial"/>
            </a:endParaRPr>
          </a:p>
          <a:p>
            <a:pPr algn="ctr"/>
            <a:r>
              <a:rPr lang="en-US" sz="3200" b="1" strike="noStrike" spc="-1" dirty="0">
                <a:latin typeface="Baskerville"/>
                <a:hlinkClick r:id="rId2"/>
              </a:rPr>
              <a:t>matteosan1@gmail.com</a:t>
            </a:r>
            <a:endParaRPr lang="en-US" sz="3200" b="0" strike="noStrike" spc="-1" dirty="0">
              <a:latin typeface="Arial"/>
            </a:endParaRPr>
          </a:p>
          <a:p>
            <a:pPr algn="ctr"/>
            <a:endParaRPr lang="en-US" sz="32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FINANCIAL MARKET WEBSITE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4000" y="1800000"/>
            <a:ext cx="9072000" cy="44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algn="ctr"/>
            <a:endParaRPr lang="en-US" sz="3200" b="0" strike="noStrike" spc="-1" dirty="0">
              <a:latin typeface="Arial"/>
            </a:endParaRPr>
          </a:p>
          <a:p>
            <a:pPr algn="ctr"/>
            <a:r>
              <a:rPr lang="en-US" sz="3200" b="0" strike="noStrike" spc="-1" dirty="0">
                <a:latin typeface="Baskerville"/>
              </a:rPr>
              <a:t>Official </a:t>
            </a:r>
            <a:r>
              <a:rPr lang="en-US" sz="3200" b="0" strike="noStrike" spc="-1" dirty="0" err="1">
                <a:latin typeface="Baskerville"/>
              </a:rPr>
              <a:t>WebSite</a:t>
            </a:r>
            <a:endParaRPr lang="en-US" sz="3200" b="0" strike="noStrike" spc="-1" dirty="0">
              <a:latin typeface="Baskerville"/>
            </a:endParaRPr>
          </a:p>
          <a:p>
            <a:pPr algn="ctr"/>
            <a:r>
              <a:rPr lang="en-US" sz="4000" b="0" strike="noStrike" spc="-1" dirty="0">
                <a:latin typeface="Baskerville"/>
                <a:hlinkClick r:id="rId2"/>
              </a:rPr>
              <a:t>https://sites.google.com/view/finmark2021</a:t>
            </a:r>
            <a:endParaRPr lang="en-US" sz="4000" b="0" strike="noStrike" spc="-1" dirty="0">
              <a:latin typeface="Baskerville"/>
            </a:endParaRPr>
          </a:p>
          <a:p>
            <a:pPr algn="ctr"/>
            <a:endParaRPr lang="en-US" sz="4000" spc="-1" dirty="0">
              <a:latin typeface="Baskerville"/>
            </a:endParaRPr>
          </a:p>
          <a:p>
            <a:pPr algn="ctr"/>
            <a:r>
              <a:rPr lang="en-US" sz="3200" b="0" strike="noStrike" spc="-1" dirty="0">
                <a:latin typeface="Baskerville"/>
              </a:rPr>
              <a:t>Facebook Group</a:t>
            </a:r>
          </a:p>
          <a:p>
            <a:pPr algn="ctr"/>
            <a:r>
              <a:rPr lang="en-US" sz="3200" spc="-1" dirty="0">
                <a:latin typeface="Baskerville"/>
                <a:hlinkClick r:id="rId3"/>
              </a:rPr>
              <a:t>https://www.facebook.com/groups/264575245517043</a:t>
            </a:r>
            <a:br>
              <a:rPr lang="en-US" sz="3200" b="0" strike="noStrike" spc="-1" dirty="0">
                <a:latin typeface="Baskerville"/>
              </a:rPr>
            </a:br>
            <a:endParaRPr lang="en-US" sz="3200" b="0" strike="noStrike" spc="-1" dirty="0">
              <a:latin typeface="Baskerville"/>
            </a:endParaRPr>
          </a:p>
          <a:p>
            <a:r>
              <a:rPr lang="en-US" sz="3200" spc="-1" dirty="0">
                <a:latin typeface="Baskerville"/>
              </a:rPr>
              <a:t>Lesson recording in the Moodle section of this course.</a:t>
            </a:r>
            <a:endParaRPr lang="en-US" sz="3200" b="0" strike="noStrike" spc="-1" dirty="0">
              <a:latin typeface="Baskerville"/>
            </a:endParaRPr>
          </a:p>
          <a:p>
            <a:pPr algn="ctr"/>
            <a:endParaRPr lang="en-US" sz="4000" b="0" strike="noStrike" spc="-1" dirty="0">
              <a:latin typeface="Arial"/>
            </a:endParaRPr>
          </a:p>
          <a:p>
            <a:pPr algn="ctr"/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COURSE STRUCTURE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4000" y="1800000"/>
            <a:ext cx="9072000" cy="496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 fontScale="47500" lnSpcReduction="20000"/>
          </a:bodyPr>
          <a:lstStyle/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5400" b="0" strike="noStrike" spc="-1" dirty="0">
                <a:latin typeface="Baskerville"/>
              </a:rPr>
              <a:t>The course consists of  about 10 lessons (</a:t>
            </a:r>
            <a:r>
              <a:rPr lang="en-US" sz="5400" b="1" strike="noStrike" spc="-1" dirty="0">
                <a:latin typeface="Baskerville"/>
              </a:rPr>
              <a:t>Wednesday 18.00 – 20.00)</a:t>
            </a:r>
            <a:r>
              <a:rPr lang="en-US" sz="5400" b="0" strike="noStrike" spc="-1" dirty="0">
                <a:latin typeface="Baskerville"/>
              </a:rPr>
              <a:t> in </a:t>
            </a:r>
            <a:r>
              <a:rPr lang="en-US" sz="5400" b="1" strike="noStrike" spc="-1" dirty="0">
                <a:latin typeface="Baskerville"/>
              </a:rPr>
              <a:t>Aula Informatica 1</a:t>
            </a:r>
            <a:r>
              <a:rPr lang="en-US" sz="5400" b="0" strike="noStrike" spc="-1" dirty="0">
                <a:latin typeface="Baskerville"/>
              </a:rPr>
              <a:t>.</a:t>
            </a: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5400" b="0" strike="noStrike" spc="-1" dirty="0">
                <a:latin typeface="Baskerville"/>
              </a:rPr>
              <a:t>The goal is to </a:t>
            </a:r>
            <a:r>
              <a:rPr lang="en-US" sz="5400" b="1" strike="noStrike" spc="-1" dirty="0">
                <a:latin typeface="Baskerville"/>
              </a:rPr>
              <a:t>provide you with the basic numerical tools for finance and to develop a Python library with tools to solve real world problems.</a:t>
            </a:r>
            <a:endParaRPr lang="en-US" sz="5400" b="0" strike="noStrike" spc="-1" dirty="0">
              <a:latin typeface="Baskerville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5400" b="0" strike="noStrike" spc="-1" dirty="0">
                <a:latin typeface="Baskerville"/>
              </a:rPr>
              <a:t>Topics:</a:t>
            </a: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5400" b="0" u="sng" strike="noStrike" spc="-1" dirty="0">
                <a:latin typeface="Baskerville"/>
              </a:rPr>
              <a:t>Mathematical </a:t>
            </a:r>
            <a:r>
              <a:rPr lang="en-US" sz="5400" b="0" u="sng" strike="noStrike" spc="-1" dirty="0" err="1">
                <a:latin typeface="Baskerville"/>
              </a:rPr>
              <a:t>tecniques</a:t>
            </a:r>
            <a:r>
              <a:rPr lang="en-US" sz="5400" b="0" strike="noStrike" spc="-1" dirty="0">
                <a:latin typeface="Baskerville"/>
              </a:rPr>
              <a:t>: interpolation, bootstrapping, Monte Carlo simulation, copulas, optimization…;</a:t>
            </a: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5400" b="0" u="sng" strike="noStrike" spc="-1" dirty="0">
                <a:latin typeface="Baskerville"/>
              </a:rPr>
              <a:t>Financial topics</a:t>
            </a:r>
            <a:r>
              <a:rPr lang="en-US" sz="5400" b="0" strike="noStrike" spc="-1" dirty="0">
                <a:latin typeface="Baskerville"/>
              </a:rPr>
              <a:t>: Overnight Index Swaps, Interest Rate Swaps, Credit Derivatives, </a:t>
            </a:r>
            <a:r>
              <a:rPr lang="en-US" sz="5400" b="0" strike="noStrike" spc="-1" dirty="0" err="1">
                <a:latin typeface="Baskerville"/>
              </a:rPr>
              <a:t>VaR</a:t>
            </a:r>
            <a:r>
              <a:rPr lang="en-US" sz="5400" b="0" strike="noStrike" spc="-1" dirty="0">
                <a:latin typeface="Baskerville"/>
              </a:rPr>
              <a:t>, Credit Risk, CVA…;</a:t>
            </a: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5400" b="0" u="sng" strike="noStrike" spc="-1" dirty="0">
                <a:latin typeface="Baskerville"/>
              </a:rPr>
              <a:t>Machine learning</a:t>
            </a:r>
            <a:r>
              <a:rPr lang="en-US" sz="5400" b="0" strike="noStrike" spc="-1" dirty="0">
                <a:latin typeface="Baskerville"/>
              </a:rPr>
              <a:t>: basic deep learning theory, application on pricing vanilla call/put and </a:t>
            </a:r>
            <a:r>
              <a:rPr lang="en-US" sz="5400" b="0" strike="noStrike" spc="-1" dirty="0" err="1">
                <a:latin typeface="Baskerville"/>
              </a:rPr>
              <a:t>techical</a:t>
            </a:r>
            <a:r>
              <a:rPr lang="en-US" sz="5400" b="0" strike="noStrike" spc="-1" dirty="0">
                <a:latin typeface="Baskerville"/>
              </a:rPr>
              <a:t> analysis.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SUPPORTING MATERIAL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4000" y="1800000"/>
            <a:ext cx="9072000" cy="524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 fontScale="90500"/>
          </a:bodyPr>
          <a:lstStyle/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Baskerville"/>
              </a:rPr>
              <a:t>Each lesson will be presented in </a:t>
            </a:r>
            <a:r>
              <a:rPr lang="en-US" sz="2400" b="0" strike="noStrike" spc="-1" dirty="0" err="1">
                <a:latin typeface="Baskerville"/>
              </a:rPr>
              <a:t>Jupyter</a:t>
            </a:r>
            <a:r>
              <a:rPr lang="en-US" sz="2400" b="0" strike="noStrike" spc="-1" dirty="0">
                <a:latin typeface="Baskerville"/>
              </a:rPr>
              <a:t> Notebook format:</a:t>
            </a: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latin typeface="Baskerville"/>
              </a:rPr>
              <a:t>You will be given two version of each notebook: one completed with all the code and one without to allow you to exercise on every cell.</a:t>
            </a:r>
            <a:endParaRPr lang="en-US" sz="2400" b="0" strike="noStrike" spc="-1" dirty="0">
              <a:latin typeface="Arial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latin typeface="Baskerville"/>
              </a:rPr>
              <a:t>A</a:t>
            </a:r>
            <a:r>
              <a:rPr lang="en-US" sz="2400" b="0" strike="noStrike" spc="-1" dirty="0">
                <a:latin typeface="Baskerville"/>
              </a:rPr>
              <a:t>dditionally lecture notes will be uploaded onto the website:</a:t>
            </a:r>
            <a:endParaRPr lang="en-US" sz="2400" b="0" strike="noStrike" spc="-1" dirty="0">
              <a:latin typeface="Arial"/>
            </a:endParaRP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latin typeface="Baskerville"/>
              </a:rPr>
              <a:t>More detailed explanation of the topics</a:t>
            </a:r>
            <a:r>
              <a:rPr lang="en-US" sz="2400" spc="-1" dirty="0">
                <a:latin typeface="Baskerville"/>
              </a:rPr>
              <a:t> and a</a:t>
            </a:r>
            <a:r>
              <a:rPr lang="en-US" sz="2400" b="0" strike="noStrike" spc="-1" dirty="0">
                <a:latin typeface="Baskerville"/>
              </a:rPr>
              <a:t>dditional material available;</a:t>
            </a:r>
            <a:endParaRPr lang="en-US" sz="2400" b="0" strike="noStrike" spc="-1" dirty="0">
              <a:latin typeface="Arial"/>
            </a:endParaRP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400" b="0" strike="noStrike" spc="-1" dirty="0">
                <a:latin typeface="Baskerville"/>
              </a:rPr>
              <a:t>Exercises (with solutions) at the end of each Chapter. You are STRONGLY encouraged to do them and send me by email your work:</a:t>
            </a:r>
            <a:endParaRPr lang="en-US" sz="2400" b="0" strike="noStrike" spc="-1" dirty="0">
              <a:latin typeface="Arial"/>
            </a:endParaRPr>
          </a:p>
          <a:p>
            <a:pPr marL="1296000" lvl="2" indent="-288000" algn="just">
              <a:spcAft>
                <a:spcPts val="850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Baskerville"/>
              </a:rPr>
              <a:t> I’ll correct your work, if necessary, and in any case give you feedback on what you have done !</a:t>
            </a:r>
            <a:endParaRPr lang="en-US" sz="2400" b="0" strike="noStrike" spc="-1" dirty="0">
              <a:latin typeface="Arial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Baskerville"/>
              </a:rPr>
              <a:t>For every doubt or question do not hesitate to contact me, I am always available at the e-mail addresses shown above and usually quite responsive...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EXAMINATION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4000" y="1799999"/>
            <a:ext cx="9072000" cy="518367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 fontScale="98500" lnSpcReduction="10000"/>
          </a:bodyPr>
          <a:lstStyle/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latin typeface="Baskerville"/>
              </a:rPr>
              <a:t>At the end of the course</a:t>
            </a:r>
            <a:r>
              <a:rPr lang="en-US" sz="2800" spc="-1" dirty="0">
                <a:latin typeface="Baskerville"/>
              </a:rPr>
              <a:t> </a:t>
            </a:r>
            <a:r>
              <a:rPr lang="en-US" sz="2800" b="0" strike="noStrike" spc="-1" dirty="0">
                <a:latin typeface="Baskerville"/>
              </a:rPr>
              <a:t>you will be </a:t>
            </a:r>
            <a:r>
              <a:rPr lang="en-US" sz="2800" b="1" strike="noStrike" spc="-1" dirty="0">
                <a:latin typeface="Baskerville"/>
              </a:rPr>
              <a:t>randomly</a:t>
            </a:r>
            <a:r>
              <a:rPr lang="en-US" sz="2800" b="0" strike="noStrike" spc="-1" dirty="0">
                <a:latin typeface="Baskerville"/>
              </a:rPr>
              <a:t> assigned a financial project to be solved in Python. </a:t>
            </a:r>
            <a:r>
              <a:rPr lang="en-US" sz="2800" spc="-1" dirty="0">
                <a:latin typeface="Baskerville"/>
              </a:rPr>
              <a:t>Y</a:t>
            </a:r>
            <a:r>
              <a:rPr lang="en-US" sz="2800" b="0" strike="noStrike" spc="-1" dirty="0">
                <a:latin typeface="Baskerville"/>
              </a:rPr>
              <a:t>ou will have to present at the exam, the </a:t>
            </a:r>
            <a:r>
              <a:rPr lang="en-US" sz="2800" b="0" strike="noStrike" spc="-1" dirty="0" err="1">
                <a:latin typeface="Baskerville"/>
              </a:rPr>
              <a:t>Jupyter</a:t>
            </a:r>
            <a:r>
              <a:rPr lang="en-US" sz="2800" b="0" strike="noStrike" spc="-1" dirty="0">
                <a:latin typeface="Baskerville"/>
              </a:rPr>
              <a:t> notebook with your work beside a Power Point presentation illustrating the main results:</a:t>
            </a:r>
            <a:endParaRPr lang="en-US" sz="2800" b="0" strike="noStrike" spc="-1" dirty="0">
              <a:latin typeface="Arial"/>
            </a:endParaRPr>
          </a:p>
          <a:p>
            <a:pPr marL="864000" lvl="1" indent="-324000" algn="just">
              <a:spcAft>
                <a:spcPts val="1417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Baskerville"/>
              </a:rPr>
              <a:t>The project has to be developed reusing the financial library that we will develop in these lessons;</a:t>
            </a:r>
            <a:endParaRPr lang="en-US" sz="2800" b="0" strike="noStrike" spc="-1" dirty="0">
              <a:latin typeface="Arial"/>
            </a:endParaRPr>
          </a:p>
          <a:p>
            <a:pPr marL="864000" lvl="1" indent="-324000" algn="just">
              <a:spcAft>
                <a:spcPts val="1417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Baskerville"/>
              </a:rPr>
              <a:t>Projects could be done also in groups of two (or exceptionally </a:t>
            </a:r>
            <a:r>
              <a:rPr lang="en-US" sz="2800" spc="-1" dirty="0">
                <a:latin typeface="Baskerville"/>
              </a:rPr>
              <a:t>of</a:t>
            </a:r>
            <a:r>
              <a:rPr lang="en-US" sz="2800" b="0" strike="noStrike" spc="-1" dirty="0">
                <a:latin typeface="Baskerville"/>
              </a:rPr>
              <a:t> three) people.</a:t>
            </a:r>
            <a:endParaRPr lang="en-US" sz="2800" b="0" strike="noStrike" spc="-1" dirty="0">
              <a:latin typeface="Arial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latin typeface="Baskerville"/>
              </a:rPr>
              <a:t>After the project presentation and the review of the involved topic/framework, few more questions on the rest of the course program will be asked.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HOW TO USE PYTHON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4000" y="1799999"/>
            <a:ext cx="9072000" cy="518367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 fontScale="72500" lnSpcReduction="20000"/>
          </a:bodyPr>
          <a:lstStyle/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3900" b="0" strike="noStrike" spc="-1" dirty="0">
                <a:latin typeface="Baskerville"/>
              </a:rPr>
              <a:t>Each computer at your desks should have «Anaconda» (yes still snakes...) installed:</a:t>
            </a:r>
            <a:endParaRPr lang="en-US" sz="3900" b="0" strike="noStrike" spc="-1" dirty="0">
              <a:latin typeface="Arial"/>
            </a:endParaRP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3900" b="0" strike="noStrike" spc="-1" dirty="0">
                <a:latin typeface="Baskerville"/>
              </a:rPr>
              <a:t>«Anaconda» is a Python distribution that allows you to:</a:t>
            </a:r>
            <a:endParaRPr lang="en-US" sz="3900" b="0" strike="noStrike" spc="-1" dirty="0">
              <a:latin typeface="Arial"/>
            </a:endParaRPr>
          </a:p>
          <a:p>
            <a:pPr marL="1296000" lvl="2" indent="-288000" algn="just">
              <a:spcAft>
                <a:spcPts val="850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3900" b="0" strike="noStrike" spc="-1" dirty="0">
                <a:latin typeface="Baskerville"/>
              </a:rPr>
              <a:t>Run python interactively (for quick testing of few lines of code);</a:t>
            </a:r>
            <a:endParaRPr lang="en-US" sz="3900" b="0" strike="noStrike" spc="-1" dirty="0">
              <a:latin typeface="Arial"/>
            </a:endParaRPr>
          </a:p>
          <a:p>
            <a:pPr marL="1296000" lvl="2" indent="-288000" algn="just">
              <a:spcAft>
                <a:spcPts val="850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3900" b="0" strike="noStrike" spc="-1" dirty="0">
                <a:latin typeface="Baskerville"/>
              </a:rPr>
              <a:t>Create «notebooks», a mixture of python code and explanatory text (to practice during lessons, for your homework, for your exam...).</a:t>
            </a:r>
            <a:endParaRPr lang="en-US" sz="3900" b="0" strike="noStrike" spc="-1" dirty="0">
              <a:latin typeface="Arial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3900" b="0" strike="noStrike" spc="-1" dirty="0">
                <a:latin typeface="Baskerville"/>
              </a:rPr>
              <a:t>Now I’ll show you how «Anaconda» let you run python code.</a:t>
            </a:r>
            <a:endParaRPr lang="en-US" sz="3900" b="0" strike="noStrike" spc="-1" dirty="0">
              <a:latin typeface="Arial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3900" b="0" strike="noStrike" spc="-1" dirty="0">
                <a:latin typeface="Baskerville"/>
              </a:rPr>
              <a:t>At home you can install it by going here:</a:t>
            </a:r>
            <a:endParaRPr lang="en-US" sz="3900" b="0" strike="noStrike" spc="-1" dirty="0">
              <a:latin typeface="Arial"/>
            </a:endParaRP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3900" b="0" strike="noStrike" spc="-1" dirty="0">
                <a:latin typeface="Baskerville"/>
                <a:hlinkClick r:id="rId2"/>
              </a:rPr>
              <a:t>https://www.anaconda.com/products/individual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ANACONDA</a:t>
            </a:r>
          </a:p>
        </p:txBody>
      </p:sp>
      <p:pic>
        <p:nvPicPr>
          <p:cNvPr id="2" name="create_notebook.mov" descr="create_notebook.mov">
            <a:hlinkClick r:id="" action="ppaction://media"/>
            <a:extLst>
              <a:ext uri="{FF2B5EF4-FFF2-40B4-BE49-F238E27FC236}">
                <a16:creationId xmlns:a16="http://schemas.microsoft.com/office/drawing/2014/main" id="{1BE7BDDB-AA4D-E745-9454-B77982EB08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573" y="1908681"/>
            <a:ext cx="8119478" cy="5074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finmarkets MODULE</a:t>
            </a:r>
          </a:p>
        </p:txBody>
      </p:sp>
      <p:pic>
        <p:nvPicPr>
          <p:cNvPr id="2" name="create_module_jupyter.mov" descr="create_module_jupyter.mov">
            <a:hlinkClick r:id="" action="ppaction://media"/>
            <a:extLst>
              <a:ext uri="{FF2B5EF4-FFF2-40B4-BE49-F238E27FC236}">
                <a16:creationId xmlns:a16="http://schemas.microsoft.com/office/drawing/2014/main" id="{711ED100-5206-7E4D-8958-38847D53C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494" y="1871080"/>
            <a:ext cx="8179636" cy="5112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</TotalTime>
  <Words>560</Words>
  <Application>Microsoft Office PowerPoint</Application>
  <PresentationFormat>Custom</PresentationFormat>
  <Paragraphs>44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Baskerville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Inspiration</dc:title>
  <dc:subject/>
  <dc:creator/>
  <dc:description/>
  <cp:lastModifiedBy>SANI MATTEO (MPSCS-00200)</cp:lastModifiedBy>
  <cp:revision>11</cp:revision>
  <dcterms:created xsi:type="dcterms:W3CDTF">2019-09-20T15:48:16Z</dcterms:created>
  <dcterms:modified xsi:type="dcterms:W3CDTF">2021-09-22T13:28:58Z</dcterms:modified>
  <dc:language>en-US</dc:language>
</cp:coreProperties>
</file>